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5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2F78F5-D422-4D6C-9A36-F46A0B3388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B4C363-07D6-4139-B558-3CAAF22628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0498CB-6459-4DF2-A5C2-1117583C7AA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9D7E2F-4751-4029-BCF5-79AB13C858B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578B84A-F5F7-4B33-AB0E-1A2D9D8E69A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7DB86F-D42D-4DB8-8251-2D94F65B92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70E18E-F2EF-46C6-9362-678151D7E2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E72584-6D73-4274-B867-6F26AB74E5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7365CF-76F2-4CC5-954E-231F15E4A6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1839240" y="196920"/>
            <a:ext cx="71143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34F2A5-AC1B-499A-8681-3FD62B127B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7B8157-D65F-4A82-9F4A-ACD5563927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B6A3D3-E6DF-4518-A7B7-F0F0AB4892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4A389F-7D01-4CEA-BD80-DEB5F8EC48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690D05-6890-403C-9895-CCACD4D3FC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23820C-A357-4795-85A1-DDD9D60DFB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8004B5-CE69-41D5-85E3-4C429F96BA2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91BC7A-FFEF-4B72-9D50-358B6DEA0DD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5040CF9-D72A-4866-935E-073DEFADAF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DB04B3B-E6A7-47D7-84BA-BFEF157EE4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FD4B3F-A7CE-45A5-9D4F-336C7A053B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118B132-9647-4109-8770-D6B80E7CD6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8ED31FC-0920-40C0-BD3F-0340083C45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F7758B-C5D8-4961-BC23-009AA2AE58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1839240" y="196920"/>
            <a:ext cx="71143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783822-88AA-4C8F-AED3-9E112D6F529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146635-056F-4DC8-9B62-75FDD0DA8E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1D038FB-FB26-473F-9E42-FE99BF0FA9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734DB3F-E6E0-4EF2-BC61-152C2E7470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8DC468-8BFA-46C1-BC2F-1DA03DC9F4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ACA04C3-F5E0-47F5-847F-1BD6B3D2921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1F3EC65-216D-4F19-8ED9-46BE0120240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2A73F0-F280-40A0-896B-7C67AF3389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0AE0A5-06BC-46E3-B484-7A232E2E37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839240" y="196920"/>
            <a:ext cx="71143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1FF6FF-0CC8-4714-8B7C-50737D25BF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6603FB-1A34-4136-91EB-332214E56A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878978-23E1-4C4B-AC04-616293E420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4425EE-875D-45C7-8CA2-1F017BC047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9884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2514600" y="5165280"/>
            <a:ext cx="52578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772400" y="5165280"/>
            <a:ext cx="180288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8CFF08-6E80-4E84-8CC3-2367EDDAF4D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0106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740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" name="" descr=""/>
          <p:cNvPicPr/>
          <p:nvPr/>
        </p:nvPicPr>
        <p:blipFill>
          <a:blip r:embed="rId2"/>
          <a:stretch/>
        </p:blipFill>
        <p:spPr>
          <a:xfrm>
            <a:off x="0" y="150120"/>
            <a:ext cx="1470240" cy="1221480"/>
          </a:xfrm>
          <a:prstGeom prst="rect">
            <a:avLst/>
          </a:prstGeom>
          <a:ln w="0">
            <a:noFill/>
          </a:ln>
        </p:spPr>
      </p:pic>
      <p:pic>
        <p:nvPicPr>
          <p:cNvPr id="6" name="" descr=""/>
          <p:cNvPicPr/>
          <p:nvPr/>
        </p:nvPicPr>
        <p:blipFill>
          <a:blip r:embed="rId3"/>
          <a:stretch/>
        </p:blipFill>
        <p:spPr>
          <a:xfrm>
            <a:off x="9039600" y="228600"/>
            <a:ext cx="960840" cy="914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4"/>
          </p:nvPr>
        </p:nvSpPr>
        <p:spPr>
          <a:xfrm>
            <a:off x="2286000" y="5165280"/>
            <a:ext cx="57150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5"/>
          </p:nvPr>
        </p:nvSpPr>
        <p:spPr>
          <a:xfrm>
            <a:off x="8001000" y="5165280"/>
            <a:ext cx="16621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4BF1FC-3F05-483A-857C-7544EB573CB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17820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153000" y="124200"/>
            <a:ext cx="1447200" cy="120240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9039600" y="228600"/>
            <a:ext cx="960840" cy="914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7248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ftr" idx="7"/>
          </p:nvPr>
        </p:nvSpPr>
        <p:spPr>
          <a:xfrm>
            <a:off x="2482560" y="5165280"/>
            <a:ext cx="52898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sldNum" idx="8"/>
          </p:nvPr>
        </p:nvSpPr>
        <p:spPr>
          <a:xfrm>
            <a:off x="7772400" y="5165280"/>
            <a:ext cx="180288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42A143-E329-46A8-BBD4-DBE1A502159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17820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0" y="150480"/>
            <a:ext cx="1470240" cy="122148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tretch/>
        </p:blipFill>
        <p:spPr>
          <a:xfrm>
            <a:off x="9039960" y="228600"/>
            <a:ext cx="960840" cy="914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uraich/IoT4AQ_B/tree/main/slides" TargetMode="External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www.arduino.cc/en/software" TargetMode="External"/><Relationship Id="rId2" Type="http://schemas.openxmlformats.org/officeDocument/2006/relationships/slideLayout" Target="../slideLayouts/slideLayout14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" TargetMode="External"/><Relationship Id="rId2" Type="http://schemas.openxmlformats.org/officeDocument/2006/relationships/hyperlink" Target="https://afnog.iotworkshop.africa/do/view/Main/WebHome" TargetMode="External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80108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IoT Air Quality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3258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Uli Raich (uli.raich@gmail.com)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Introduction to Micro-Controllers </a:t>
            </a:r>
            <a:br>
              <a:rPr sz="2400"/>
            </a:br>
            <a:br>
              <a:rPr sz="2400"/>
            </a:b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Presented at the Workshop – IoT4AQ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March 2024, Bambey, Sénégal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High level languages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r>
              <a:rPr b="0" lang="en-US" sz="2000" spc="-1" strike="noStrike">
                <a:latin typeface="Arial"/>
              </a:rPr>
              <a:t>Assembly language reflects all the details of the micro-processor hardware because you talk directly to registers and memory, which is difficult,  and a program written for processor A does not run on processor B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High level languages like Fortran, C, C++, Java, Python … overcome these problems. Programmers writing code in these languages do not need to know the details of the micro-processor hardware. There is a </a:t>
            </a:r>
            <a:r>
              <a:rPr b="1" lang="en-US" sz="2000" spc="-1" strike="noStrike">
                <a:latin typeface="Arial"/>
              </a:rPr>
              <a:t>compiler </a:t>
            </a:r>
            <a:r>
              <a:rPr b="0" lang="en-US" sz="2000" spc="-1" strike="noStrike">
                <a:latin typeface="Arial"/>
              </a:rPr>
              <a:t>translating the high level code to assembly language for the machine in question and an </a:t>
            </a:r>
            <a:r>
              <a:rPr b="1" lang="en-US" sz="2000" spc="-1" strike="noStrike">
                <a:latin typeface="Arial"/>
              </a:rPr>
              <a:t>assembler</a:t>
            </a:r>
            <a:r>
              <a:rPr b="0" lang="en-US" sz="2000" spc="-1" strike="noStrike">
                <a:latin typeface="Arial"/>
              </a:rPr>
              <a:t>, which converts the assembly code into machine instructions.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If the compiler runs on the target machine we speak of a </a:t>
            </a:r>
            <a:r>
              <a:rPr b="1" lang="en-US" sz="2000" spc="-1" strike="noStrike">
                <a:latin typeface="Arial"/>
              </a:rPr>
              <a:t>native compiler</a:t>
            </a:r>
            <a:r>
              <a:rPr b="0" lang="en-US" sz="2000" spc="-1" strike="noStrike">
                <a:latin typeface="Arial"/>
              </a:rPr>
              <a:t>, if it runs on a different machine and is later uploaded to the target, we speak of a </a:t>
            </a:r>
            <a:r>
              <a:rPr b="1" lang="en-US" sz="2000" spc="-1" strike="noStrike">
                <a:latin typeface="Arial"/>
              </a:rPr>
              <a:t>cross-compiler</a:t>
            </a:r>
            <a:r>
              <a:rPr b="0" lang="en-US" sz="2000" spc="-1" strike="noStrike">
                <a:latin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Today, almost all programs are written in a high level language. The most popular ones for micro-controllers are C or C++. For more powerful processors Python is a popular choice.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7C4CCB-9C52-423B-897B-1703BFE62BBA}" type="slidenum">
              <a:t>10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hello_world.c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280" cy="36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r>
              <a:rPr b="0" lang="en-US" sz="2000" spc="-1" strike="noStrike">
                <a:latin typeface="Arial"/>
              </a:rPr>
              <a:t>Let us follow what happens when we compile the ubiquitous hello_world.c program: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Normally we compile, assemble and link, in an automatically executed sequence and do not look at the intermediate steps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828800" y="1762560"/>
            <a:ext cx="4895640" cy="25599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97BCA0-D4D7-4E57-8A07-C75C7226FEF7}" type="slidenum">
              <a:t>11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Translate to assembly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228600" y="1371600"/>
            <a:ext cx="45720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First the program is translated to assembly code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This has a one to one correspondence with machine instructions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assembly code is translated into binary machine code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machine code is linked to libraries to produce the final executable  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4751280" y="1143000"/>
            <a:ext cx="5307120" cy="40698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FCC6DE-936F-4848-B5FC-D8517C904989}" type="slidenum">
              <a:t>12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Today’s micro-controllers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r>
              <a:rPr b="0" lang="en-US" sz="2000" spc="-1" strike="noStrike">
                <a:latin typeface="Arial"/>
              </a:rPr>
              <a:t>There are modern micro-controllers which still use 8 bit memory busses like the AVR168 used on the Arduino Uno.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There are two types of memory devices: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RAM: Random access memory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ROM: Read Only memory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the old times we used EPROMS (Erasable Programmable Read only Memories), which were programmed with a high programming voltage and erased with ultra-violet light.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Today flash memories are used, which are electrically programmable.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Programs can be run off both types of devices but variables must be stored in RAM.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DFD485-A96E-419D-AB8E-43B36A8FD8AB}" type="slidenum">
              <a:t>13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AVR168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r>
              <a:rPr b="0" lang="en-US" sz="2000" spc="-1" strike="noStrike">
                <a:latin typeface="Arial"/>
              </a:rPr>
              <a:t>The Atmel AVR168, used in the Arduino Uno (see later) is a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AVR RISC (</a:t>
            </a:r>
            <a:r>
              <a:rPr b="1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educed </a:t>
            </a:r>
            <a:r>
              <a:rPr b="1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nstruction </a:t>
            </a:r>
            <a:r>
              <a:rPr b="1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et </a:t>
            </a:r>
            <a:r>
              <a:rPr b="1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omputer) based CMOS 8-bit micro-controller with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16 KB flash memory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512B EEPROM (Electrically Erasable PROM)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1KB SRAM (Static RAM)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20 MHz typical clock speed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It has a series of interfaces: GPIO (</a:t>
            </a:r>
            <a:r>
              <a:rPr b="1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eneral </a:t>
            </a:r>
            <a:r>
              <a:rPr b="1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urpose </a:t>
            </a:r>
            <a:r>
              <a:rPr b="1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nput </a:t>
            </a:r>
            <a:r>
              <a:rPr b="1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utput) lines, UART (Universal Asynchronous Receiver Transmitter) for serial communication, Two.Wire serial interface, SPI (</a:t>
            </a:r>
            <a:r>
              <a:rPr b="1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erial </a:t>
            </a:r>
            <a:r>
              <a:rPr b="1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eripheral</a:t>
            </a:r>
            <a:r>
              <a:rPr b="1" lang="en-US" sz="2000" spc="-1" strike="noStrike">
                <a:latin typeface="Arial"/>
              </a:rPr>
              <a:t> I</a:t>
            </a:r>
            <a:r>
              <a:rPr b="0" lang="en-US" sz="2000" spc="-1" strike="noStrike">
                <a:latin typeface="Arial"/>
              </a:rPr>
              <a:t>nterface) serial port, ADC (</a:t>
            </a:r>
            <a:r>
              <a:rPr b="1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nalog to </a:t>
            </a:r>
            <a:r>
              <a:rPr b="1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igital </a:t>
            </a:r>
            <a:r>
              <a:rPr b="1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onverter)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These additional interfaces make it a micro-controller in contrast to a micro-processor, which has the CPU only.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423D76-B5BA-449C-BCFA-D71056F6EDF7}" type="slidenum">
              <a:t>14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Micro-controller speed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371600"/>
            <a:ext cx="9071280" cy="36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r>
              <a:rPr b="0" lang="en-US" sz="2000" spc="-1" strike="noStrike">
                <a:latin typeface="Arial"/>
              </a:rPr>
              <a:t>The speed at which a micro-controller can executed your programs depends of its clock speed, its instruction set, memory access speed and the width of its memory bus.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As an example: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ESP32 uses a dual core (2 CPUs on the chip) Xtensa 32-bit LX micro-processor running at 240 MHz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You can imagine that it will run faster than the AVR168, which has only 8 bits and runs at 20 MHz clock speed.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Raspberry Pi, as a top end processor, has a Broadcom BCM2711, Quad Core Cortex-A72 (ARM v8) 64-bit processor, running at 1.8 GHz.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You can imagine that the price of the processor depends on its performance.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C90416-4713-449E-A218-A3DFAF0C1FAE}" type="slidenum">
              <a:t>15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Software development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r>
              <a:rPr b="0" lang="en-US" sz="2000" spc="-1" strike="noStrike">
                <a:latin typeface="Arial"/>
              </a:rPr>
              <a:t>Most micro-controller manufacturers provide a Software Development Kit (SDK) for their chips.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These contain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cross compiler and linker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build system which automates the compile and link process. Typical build systems are</a:t>
            </a:r>
            <a:r>
              <a:rPr b="1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make, </a:t>
            </a:r>
            <a:r>
              <a:rPr b="0" lang="en-US" sz="2000" spc="-1" strike="noStrike">
                <a:latin typeface="Arial"/>
              </a:rPr>
              <a:t>cmake, ant, bazel ...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program to upload the binary code to the micro-controller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Some SDKs have a GUI (</a:t>
            </a:r>
            <a:r>
              <a:rPr b="1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raphical </a:t>
            </a:r>
            <a:r>
              <a:rPr b="1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ser </a:t>
            </a:r>
            <a:r>
              <a:rPr b="1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nterface) into which an editor, the compiler and a debugger are integrated. These are usually called IDEs (</a:t>
            </a:r>
            <a:r>
              <a:rPr b="1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ntegrated </a:t>
            </a:r>
            <a:r>
              <a:rPr b="1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evelopment </a:t>
            </a:r>
            <a:r>
              <a:rPr b="1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nvironment)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69F3E83-5CB0-481C-9F3F-D2B9CC6CBFE7}" type="slidenum">
              <a:t>16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Compiler versus Interpreter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r>
              <a:rPr b="0" lang="en-US" sz="2000" spc="-1" strike="noStrike">
                <a:latin typeface="Arial"/>
              </a:rPr>
              <a:t>While compilers translate the source code into a binary program, which is uploaded to the target hardware, an interpreter translates the code on the fly.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this case the source code is usually translated into </a:t>
            </a:r>
            <a:r>
              <a:rPr b="1" lang="en-US" sz="2000" spc="-1" strike="noStrike">
                <a:latin typeface="Arial"/>
              </a:rPr>
              <a:t>byte code, </a:t>
            </a:r>
            <a:r>
              <a:rPr b="0" lang="en-US" sz="2000" spc="-1" strike="noStrike">
                <a:latin typeface="Arial"/>
              </a:rPr>
              <a:t>which is binary code for a virtual machine. The virtual machine, a program that acts like a processor with its own instruction set, converts the byte code into the instruction set of the underlying hardware.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interpreter must run on the target machine. Since this is a rather big program this method can only be used on targets with more resources.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programs run slower, but you can execute instructions with writing a full program, which makes debugging substantially easier.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64E2F1-F8CF-4892-AE85-8EEEFAE1FA81}" type="slidenum">
              <a:t>17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Arduino SDK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4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r>
              <a:rPr b="0" lang="en-US" sz="2000" spc="-1" strike="noStrike">
                <a:latin typeface="Arial"/>
              </a:rPr>
              <a:t>Programming, even with high level languages is not an easy task. Writing a program requires an editor to produce the source code.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You may have to read a book to fully understand how to use an editor.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C++ is described by its inventor B. Soustrup in another 1000 pages book.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To fully understand the build system, another 250 pages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Then the debugger 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Programming used to be a job for professional.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Arduino SDK made programming a micro-controller accessible to everybody.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68E52F-41F5-4A6E-A422-B388661B2065}" type="slidenum">
              <a:t>18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Arduino IDE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443240" y="1027080"/>
            <a:ext cx="7335720" cy="4126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027880-3E7D-4028-80F1-CE0F15ABEAE2}" type="slidenum">
              <a:t>19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60020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Resources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757800" y="18288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These slides are available for download at 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  <a:hlinkClick r:id="rId1"/>
              </a:rPr>
              <a:t>https://github.com/uraich/IoT4AQ_B/tree/main/slides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73AD26-1502-4259-B688-63F845F253C0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The Arduino SDK setup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r>
              <a:rPr b="0" lang="en-US" sz="2000" spc="-1" strike="noStrike">
                <a:latin typeface="Arial"/>
              </a:rPr>
              <a:t>Before we start programming: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target machine must be selected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micro-controller must be connected to the development machine on which the SDK is running, through a serial line. Most target machines use an USB to serial converter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serial port for uploads must be chosen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baud rate for upload of binary programs the the micro-controller must be selected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Then we can start editing our program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FD2807-AA1C-40D4-8FC2-4FB2434BE6AE}" type="slidenum">
              <a:t>20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Arduino editor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635120" y="1234440"/>
            <a:ext cx="6365880" cy="3794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B49E4F-445C-40DB-A219-CF8D8654C358}" type="slidenum">
              <a:t>21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Writing Arduino programs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r>
              <a:rPr b="0" lang="en-US" sz="2000" spc="-1" strike="noStrike">
                <a:latin typeface="Arial"/>
              </a:rPr>
              <a:t>The Arduino programming language is a C++ like language. Most C++ constructs are available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Due to the limited resources of the micro-controller some of the libraries are restricted. Printing is a typical example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 Arduino program consist of 2 parts: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</a:t>
            </a:r>
            <a:r>
              <a:rPr b="1" lang="en-US" sz="2000" spc="-1" strike="noStrike">
                <a:latin typeface="Arial"/>
              </a:rPr>
              <a:t>setup</a:t>
            </a:r>
            <a:r>
              <a:rPr b="0" lang="en-US" sz="2000" spc="-1" strike="noStrike">
                <a:latin typeface="Arial"/>
              </a:rPr>
              <a:t> function which is executed once. This function performs all initialization needed, including initialization of sensor and actuator devices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</a:t>
            </a:r>
            <a:r>
              <a:rPr b="1" lang="en-US" sz="2000" spc="-1" strike="noStrike">
                <a:latin typeface="Arial"/>
              </a:rPr>
              <a:t>loop</a:t>
            </a:r>
            <a:r>
              <a:rPr b="0" lang="en-US" sz="2000" spc="-1" strike="noStrike">
                <a:latin typeface="Arial"/>
              </a:rPr>
              <a:t> function which is run repetitively.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 micro-controller program almost always has an endless loop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F2D5C5-1C09-4216-86B1-3A421C87C2B0}" type="slidenum">
              <a:t>22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How to get at results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29920" y="1284120"/>
            <a:ext cx="27129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Print the result on the serial line and observe them on the serial monitor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3242880" y="1238760"/>
            <a:ext cx="6358320" cy="37904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7DE2DB-7692-4F79-9B9F-149A27BE00B1}" type="slidenum">
              <a:t>23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data plotter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8394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The is also a plotting function in which data, written onto the serial line, will be displayed in a graph.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4572000" y="1492560"/>
            <a:ext cx="5100480" cy="3536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B9BC93-A466-4ED6-A4FD-38C71955E40A}" type="slidenum">
              <a:t>24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57248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Checking the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400" spc="-1" strike="noStrike">
                <a:latin typeface="Arial"/>
              </a:rPr>
              <a:t>In C the ubiquitous “hello world” program checks if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You can edit a program 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You can compile and link it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You can run it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On embedded systems the simplest program possible is often the “blinking led” program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It shows that you can access the system and that interfacing works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142E59-108A-4252-87A9-33DF326FB22F}" type="slidenum">
              <a:t>25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Arduino Uno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275400" y="1371600"/>
            <a:ext cx="58968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r>
              <a:rPr b="0" lang="en-US" sz="2000" spc="-1" strike="noStrike">
                <a:latin typeface="Arial"/>
              </a:rPr>
              <a:t>The Arduino SDK was developed for the Arduino board (e.g. Arduino Uno) featuring the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Atmel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ATMeg328P processor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32kB Flash memory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2kB SRAM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1kB EEPROM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number of interfaces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GPIO, SPI, I2C, ADC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and a standardized connector for piggy back “shields”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5728320" y="1610640"/>
            <a:ext cx="4228920" cy="2990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423A59-394C-4F12-B080-34CE4A1934E6}" type="slidenum">
              <a:t>26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Other AVR Arduinos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3429000" y="1118880"/>
            <a:ext cx="2231640" cy="231012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356400" y="1371600"/>
            <a:ext cx="2386800" cy="1888200"/>
          </a:xfrm>
          <a:prstGeom prst="rect">
            <a:avLst/>
          </a:prstGeom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7086600" y="1600200"/>
            <a:ext cx="2453400" cy="1918440"/>
          </a:xfrm>
          <a:prstGeom prst="rect">
            <a:avLst/>
          </a:prstGeom>
          <a:ln w="0">
            <a:noFill/>
          </a:ln>
        </p:spPr>
      </p:pic>
      <p:sp>
        <p:nvSpPr>
          <p:cNvPr id="193" name=""/>
          <p:cNvSpPr txBox="1"/>
          <p:nvPr/>
        </p:nvSpPr>
        <p:spPr>
          <a:xfrm>
            <a:off x="228600" y="3429000"/>
            <a:ext cx="22860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Arduino Nano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Smaller footprint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2835360" y="3657600"/>
            <a:ext cx="31082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Arduino Mega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Uses Atmega2560 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"/>
          <p:cNvSpPr txBox="1"/>
          <p:nvPr/>
        </p:nvSpPr>
        <p:spPr>
          <a:xfrm>
            <a:off x="6704640" y="3768480"/>
            <a:ext cx="2896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Atmega with WiFi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92DE5C-96CD-4345-AA35-AF903EEE1997}" type="slidenum">
              <a:t>27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Arduino Shields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2105640" cy="311292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6172200" y="1143000"/>
            <a:ext cx="3603240" cy="299700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3200400" y="1192680"/>
            <a:ext cx="2849760" cy="3150720"/>
          </a:xfrm>
          <a:prstGeom prst="rect">
            <a:avLst/>
          </a:prstGeom>
          <a:ln w="0">
            <a:noFill/>
          </a:ln>
        </p:spPr>
      </p:pic>
      <p:sp>
        <p:nvSpPr>
          <p:cNvPr id="201" name=""/>
          <p:cNvSpPr txBox="1"/>
          <p:nvPr/>
        </p:nvSpPr>
        <p:spPr>
          <a:xfrm>
            <a:off x="7086600" y="4140000"/>
            <a:ext cx="24238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Motor controller shield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"/>
          <p:cNvSpPr txBox="1"/>
          <p:nvPr/>
        </p:nvSpPr>
        <p:spPr>
          <a:xfrm>
            <a:off x="3657600" y="4516560"/>
            <a:ext cx="2119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Multifunction shield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"/>
          <p:cNvSpPr txBox="1"/>
          <p:nvPr/>
        </p:nvSpPr>
        <p:spPr>
          <a:xfrm>
            <a:off x="645120" y="4572000"/>
            <a:ext cx="1573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Joypad shield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D22C80-91DD-4225-8723-4D9499383EC4}" type="slidenum">
              <a:t>28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Network shields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4181040" cy="306684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4800600" y="1248120"/>
            <a:ext cx="4114440" cy="355248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 txBox="1"/>
          <p:nvPr/>
        </p:nvSpPr>
        <p:spPr>
          <a:xfrm>
            <a:off x="880920" y="4614480"/>
            <a:ext cx="1701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Ethernet shield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"/>
          <p:cNvSpPr txBox="1"/>
          <p:nvPr/>
        </p:nvSpPr>
        <p:spPr>
          <a:xfrm>
            <a:off x="5448600" y="4614480"/>
            <a:ext cx="12200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Wifi shield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938E7C-C073-4D18-BB4C-DB52151AD774}" type="slidenum">
              <a:t>29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7248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What is IoT?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783800"/>
            <a:ext cx="9071280" cy="233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</a:rPr>
              <a:t>Wikipedia</a:t>
            </a:r>
            <a:r>
              <a:rPr b="0" lang="en-US" sz="2200" spc="-1" strike="noStrike">
                <a:latin typeface="Arial"/>
              </a:rPr>
              <a:t>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</a:t>
            </a:r>
            <a:r>
              <a:rPr b="1" lang="en-US" sz="2200" spc="-1" strike="noStrike">
                <a:latin typeface="Arial"/>
              </a:rPr>
              <a:t>Internet of Things (IoT)</a:t>
            </a:r>
            <a:r>
              <a:rPr b="0" lang="en-US" sz="2200" spc="-1" strike="noStrike">
                <a:latin typeface="Arial"/>
              </a:rPr>
              <a:t> describes physical objects (or groups of such objects) with </a:t>
            </a:r>
            <a:r>
              <a:rPr b="0" lang="en-US" sz="2200" spc="-1" strike="noStrike">
                <a:solidFill>
                  <a:srgbClr val="3465a4"/>
                </a:solidFill>
                <a:latin typeface="Arial"/>
              </a:rPr>
              <a:t>sensors</a:t>
            </a:r>
            <a:r>
              <a:rPr b="0" lang="en-US" sz="2200" spc="-1" strike="noStrike">
                <a:latin typeface="Arial"/>
              </a:rPr>
              <a:t>, processing ability, </a:t>
            </a:r>
            <a:r>
              <a:rPr b="0" lang="en-US" sz="2200" spc="-1" strike="noStrike">
                <a:solidFill>
                  <a:srgbClr val="3465a4"/>
                </a:solidFill>
                <a:latin typeface="Arial"/>
              </a:rPr>
              <a:t>software</a:t>
            </a:r>
            <a:r>
              <a:rPr b="0" lang="en-US" sz="2200" spc="-1" strike="noStrike">
                <a:latin typeface="Arial"/>
              </a:rPr>
              <a:t> and other technologies that connect and exchange data with other devices and systems over the internet or any other communication networks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A3C798-E3FA-46B4-B114-C3CF71EEDAC9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5081760" y="1496880"/>
            <a:ext cx="4637880" cy="3542760"/>
          </a:xfrm>
          <a:prstGeom prst="rect">
            <a:avLst/>
          </a:prstGeom>
          <a:ln w="0">
            <a:noFill/>
          </a:ln>
        </p:spPr>
      </p:pic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37160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The low end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668520" y="2880000"/>
            <a:ext cx="3111120" cy="2240640"/>
          </a:xfrm>
          <a:prstGeom prst="rect">
            <a:avLst/>
          </a:prstGeom>
          <a:ln w="0">
            <a:noFill/>
          </a:ln>
        </p:spPr>
      </p:pic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5435640" cy="353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If you just need an Internet connected temperature sensor, the ESP01 will do!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Cost of processor and sensor: &lt; 2 US $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In addition you need a programmer for a few cents.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5943600" y="1274040"/>
            <a:ext cx="220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Temperature and humidity sensor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7920000" y="4500000"/>
            <a:ext cx="1181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2897280" y="4447080"/>
            <a:ext cx="1422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programmer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C29953A-ABE2-4547-8A5A-99B5971F1A56}" type="slidenum">
              <a:t>30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The ESP32 micro-controller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241560" y="1449720"/>
            <a:ext cx="7001640" cy="329868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7611480" y="1078200"/>
            <a:ext cx="2375640" cy="4085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554F47-DA93-4E2F-81FB-A976A265B033}" type="slidenum">
              <a:t>31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ESP32 network connection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1328760" y="1371600"/>
            <a:ext cx="7763760" cy="3657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370A1C-819D-4087-8AC8-030B60DAFC61}" type="slidenum">
              <a:t>32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Other ESP processors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457200" y="1295640"/>
            <a:ext cx="1600200" cy="169380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2466000" y="1326600"/>
            <a:ext cx="2106000" cy="164520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4721760" y="1233360"/>
            <a:ext cx="1701720" cy="170964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4"/>
          <a:stretch/>
        </p:blipFill>
        <p:spPr>
          <a:xfrm>
            <a:off x="6858000" y="914400"/>
            <a:ext cx="1827360" cy="187380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5"/>
          <a:stretch/>
        </p:blipFill>
        <p:spPr>
          <a:xfrm>
            <a:off x="504000" y="3429000"/>
            <a:ext cx="831960" cy="1143000"/>
          </a:xfrm>
          <a:prstGeom prst="rect">
            <a:avLst/>
          </a:prstGeom>
          <a:ln w="0">
            <a:noFill/>
          </a:ln>
        </p:spPr>
      </p:pic>
      <p:pic>
        <p:nvPicPr>
          <p:cNvPr id="228" name="" descr=""/>
          <p:cNvPicPr/>
          <p:nvPr/>
        </p:nvPicPr>
        <p:blipFill>
          <a:blip r:embed="rId6"/>
          <a:stretch/>
        </p:blipFill>
        <p:spPr>
          <a:xfrm>
            <a:off x="2057400" y="3200400"/>
            <a:ext cx="1828800" cy="1354320"/>
          </a:xfrm>
          <a:prstGeom prst="rect">
            <a:avLst/>
          </a:prstGeom>
          <a:ln w="0">
            <a:noFill/>
          </a:ln>
        </p:spPr>
      </p:pic>
      <p:pic>
        <p:nvPicPr>
          <p:cNvPr id="229" name="" descr=""/>
          <p:cNvPicPr/>
          <p:nvPr/>
        </p:nvPicPr>
        <p:blipFill>
          <a:blip r:embed="rId7"/>
          <a:stretch/>
        </p:blipFill>
        <p:spPr>
          <a:xfrm>
            <a:off x="4187880" y="3114360"/>
            <a:ext cx="1810800" cy="154512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8"/>
          <a:stretch/>
        </p:blipFill>
        <p:spPr>
          <a:xfrm>
            <a:off x="8325360" y="3200400"/>
            <a:ext cx="1275840" cy="136188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9"/>
          <a:stretch/>
        </p:blipFill>
        <p:spPr>
          <a:xfrm>
            <a:off x="6267960" y="3036240"/>
            <a:ext cx="1828800" cy="163440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 txBox="1"/>
          <p:nvPr/>
        </p:nvSpPr>
        <p:spPr>
          <a:xfrm>
            <a:off x="457200" y="2971800"/>
            <a:ext cx="18799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with LCD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"/>
          <p:cNvSpPr txBox="1"/>
          <p:nvPr/>
        </p:nvSpPr>
        <p:spPr>
          <a:xfrm>
            <a:off x="504000" y="4572000"/>
            <a:ext cx="1324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ESP32C3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RiscV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"/>
          <p:cNvSpPr txBox="1"/>
          <p:nvPr/>
        </p:nvSpPr>
        <p:spPr>
          <a:xfrm>
            <a:off x="2967480" y="2971800"/>
            <a:ext cx="1474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ESP32-CAM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"/>
          <p:cNvSpPr txBox="1"/>
          <p:nvPr/>
        </p:nvSpPr>
        <p:spPr>
          <a:xfrm>
            <a:off x="4516200" y="2833200"/>
            <a:ext cx="172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WeMos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 txBox="1"/>
          <p:nvPr/>
        </p:nvSpPr>
        <p:spPr>
          <a:xfrm>
            <a:off x="5797800" y="4572000"/>
            <a:ext cx="25275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S3 with camera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and microphone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7" name=""/>
          <p:cNvSpPr txBox="1"/>
          <p:nvPr/>
        </p:nvSpPr>
        <p:spPr>
          <a:xfrm>
            <a:off x="8458200" y="4572000"/>
            <a:ext cx="116964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ESP32S3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WeMos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"/>
          <p:cNvSpPr txBox="1"/>
          <p:nvPr/>
        </p:nvSpPr>
        <p:spPr>
          <a:xfrm>
            <a:off x="7058520" y="2788200"/>
            <a:ext cx="14990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LoRa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9BEF12-454C-4947-8BD8-0501D286675A}" type="slidenum">
              <a:t>33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WeMos D1 mini bus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The WeMos D1 mini system is particularly interesting because is provides a bus system which avoids the bread board with all its cabling.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CPU is connected to its peripherals through a back plane.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950400" y="2514600"/>
            <a:ext cx="3850200" cy="256788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5842080" y="2514600"/>
            <a:ext cx="3073320" cy="2264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9690FE-7061-4CEC-B6CE-FEC36DAB049F}" type="slidenum">
              <a:t>34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latin typeface="Arial"/>
              </a:rPr>
              <a:t>… </a:t>
            </a:r>
            <a:r>
              <a:rPr b="0" lang="en-US" sz="3600" spc="-1" strike="noStrike">
                <a:latin typeface="Arial"/>
              </a:rPr>
              <a:t>a big number of sensor shields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529920" y="128412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356760" y="1318320"/>
            <a:ext cx="2615040" cy="211068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2700360" y="1020600"/>
            <a:ext cx="1871640" cy="240840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4718880" y="918360"/>
            <a:ext cx="1910520" cy="225540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4"/>
          <a:stretch/>
        </p:blipFill>
        <p:spPr>
          <a:xfrm>
            <a:off x="7086600" y="1143000"/>
            <a:ext cx="2616480" cy="219852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5"/>
          <a:stretch/>
        </p:blipFill>
        <p:spPr>
          <a:xfrm>
            <a:off x="685800" y="3343680"/>
            <a:ext cx="1600200" cy="168552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6"/>
          <a:stretch/>
        </p:blipFill>
        <p:spPr>
          <a:xfrm>
            <a:off x="2700360" y="3282840"/>
            <a:ext cx="1762920" cy="175680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7"/>
          <a:stretch/>
        </p:blipFill>
        <p:spPr>
          <a:xfrm>
            <a:off x="4500000" y="3173760"/>
            <a:ext cx="1815840" cy="179964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8"/>
          <a:stretch/>
        </p:blipFill>
        <p:spPr>
          <a:xfrm>
            <a:off x="6400800" y="3200400"/>
            <a:ext cx="1828800" cy="184068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9"/>
          <a:stretch/>
        </p:blipFill>
        <p:spPr>
          <a:xfrm>
            <a:off x="8303400" y="3198960"/>
            <a:ext cx="1776240" cy="18921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2DF628-5B06-46D9-8836-090B09F49361}" type="slidenum">
              <a:t>35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80108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which micro-controller?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r>
              <a:rPr b="0" lang="en-US" sz="2200" spc="-1" strike="noStrike">
                <a:latin typeface="Arial"/>
              </a:rPr>
              <a:t>Question of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Needs (how much memory, which speed, which interfaces …)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Network interface?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Budget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Software environment and programming language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Previous experience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Taste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Because of its computing power, its interfaces, its network connectivity and its low price we selected the ESP32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022664-F3D7-483A-A0B9-61D64076CB70}" type="slidenum">
              <a:t>36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397520" y="228600"/>
            <a:ext cx="774648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000" spc="-1" strike="noStrike">
                <a:latin typeface="Arial"/>
              </a:rPr>
              <a:t>Programming the micro-controller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85800" y="1600200"/>
            <a:ext cx="9071280" cy="320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Depending on the processor used, several programming environments are available. For the ESP32 you have: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esp-idf (ESP integrated development framework) provided by Espressif (not recommended for a beginner programmer)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 Arduino SDK (Software Development Kit) originally developed for the Atmel Atmega chips but today available for many micro-controllers including the ESP32.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MicroPython. A stripped down Python-3 interpreter with additional features needed by micro-controllers available for several chips including the ESP32.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In these lectures we use the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hlinkClick r:id="rId1"/>
              </a:rPr>
              <a:t>Arduino SDK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0A688A-7839-4E67-BE99-BDCF19C6D67F}" type="slidenum">
              <a:t>37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60020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Interfacing to the “things”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ESP32 has a big number of interfaces implemented on the chip: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GPIO pins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PWM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Capacitive touch sensor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I2C (</a:t>
            </a:r>
            <a:r>
              <a:rPr b="1" lang="en-US" sz="2200" spc="-1" strike="noStrike"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nter </a:t>
            </a:r>
            <a:r>
              <a:rPr b="1" lang="en-US" sz="2200" spc="-1" strike="noStrike"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ntegrated </a:t>
            </a:r>
            <a:r>
              <a:rPr b="1" lang="en-US" sz="2200" spc="-1" strike="noStrike">
                <a:latin typeface="Arial"/>
              </a:rPr>
              <a:t>C</a:t>
            </a:r>
            <a:r>
              <a:rPr b="0" lang="en-US" sz="2200" spc="-1" strike="noStrike">
                <a:latin typeface="Arial"/>
              </a:rPr>
              <a:t>ircuit) interface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SPI (</a:t>
            </a:r>
            <a:r>
              <a:rPr b="1" lang="en-US" sz="2200" spc="-1" strike="noStrike">
                <a:latin typeface="Arial"/>
              </a:rPr>
              <a:t>S</a:t>
            </a:r>
            <a:r>
              <a:rPr b="0" lang="en-US" sz="2200" spc="-1" strike="noStrike">
                <a:latin typeface="Arial"/>
              </a:rPr>
              <a:t>erial </a:t>
            </a:r>
            <a:r>
              <a:rPr b="1" lang="en-US" sz="2200" spc="-1" strike="noStrike">
                <a:latin typeface="Arial"/>
              </a:rPr>
              <a:t>P</a:t>
            </a:r>
            <a:r>
              <a:rPr b="0" lang="en-US" sz="2200" spc="-1" strike="noStrike">
                <a:latin typeface="Arial"/>
              </a:rPr>
              <a:t>eripheral </a:t>
            </a:r>
            <a:r>
              <a:rPr b="1" lang="en-US" sz="2200" spc="-1" strike="noStrike"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nterface) interface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Analogue to digital converter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Digital to analogue converter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Timer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9CDE15-A60A-4ED6-844B-50ECD5EB438A}" type="slidenum">
              <a:t>38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801080" y="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ESP32 pinout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2148120" y="1017720"/>
            <a:ext cx="6041520" cy="4119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B7DA3A-98C3-44CB-B296-3AE1C9FB9B1F}" type="slidenum">
              <a:t>39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IoT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740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r>
              <a:rPr b="0" lang="en-US" sz="2400" spc="-1" strike="noStrike">
                <a:latin typeface="Arial"/>
              </a:rPr>
              <a:t>The name “Internet of Things” already suggests that there are two distinct components to it: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Things, which are represented by sensors and actuators. We therefore must have a means to read out these sensors and to control the actuators. Hardware interfaces are needed for this.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Internet, we must be able to send data read from the sensors to the Internet and receive commands for the actuators from it. This means that we need a network interwork and the software to run the network protocols.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8A3B96-39C5-41BC-9EAE-DAA79FB74F08}" type="slidenum">
              <a:t>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839240" y="45000"/>
            <a:ext cx="71143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Micro-controllers running Linux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504000" y="1438560"/>
            <a:ext cx="3904920" cy="2676240"/>
          </a:xfrm>
          <a:prstGeom prst="rect">
            <a:avLst/>
          </a:prstGeom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5486400" y="1600200"/>
            <a:ext cx="3065040" cy="231696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 txBox="1"/>
          <p:nvPr/>
        </p:nvSpPr>
        <p:spPr>
          <a:xfrm>
            <a:off x="685800" y="4235400"/>
            <a:ext cx="21466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Raspberry Pi 4 or 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"/>
          <p:cNvSpPr txBox="1"/>
          <p:nvPr/>
        </p:nvSpPr>
        <p:spPr>
          <a:xfrm>
            <a:off x="5788440" y="4135680"/>
            <a:ext cx="2388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Luckfox Pico Pro Max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91229A-5C7B-42DB-989D-F9E1D13E9192}" type="slidenum">
              <a:t>40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Raspberry Pi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r>
              <a:rPr b="0" lang="en-US" sz="2000" spc="-1" strike="noStrike">
                <a:latin typeface="Arial"/>
              </a:rPr>
              <a:t>The specifications on a previous slide show that the Raspberry Pi is vastly more powerful than all the other micro-controller we have seen before.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fact the Raspberry Pi should be considered a complete small computer.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It can use a big SD card as its “hard disk” and run a full blown Linux operating system.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It has an HDMI interface onto which you can connect a monitor screen and it has 4 USB interfaces that can be used with a keyboard and a mouse.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This allows to run Linux autonomously and to have a desktop on the connected screen. All Linux programs can be executed and the C, C++ … compilers can be run natively.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full C-Python interpreter is available and of course all the Linux network capabilities are there.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However, the Raspberry Pi is also a factor 20 more expensive than an ESP32 not counting the price for screen, keyboard and mouse.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BBF4FA-9CB6-4D36-8370-C9E6BB7D3680}" type="slidenum">
              <a:t>41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Raspberry OS screen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1600200" y="1066320"/>
            <a:ext cx="6340320" cy="3962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15B94C-947E-4A3B-AD64-BF7A35AF33B7}" type="slidenum">
              <a:t>42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Raspberry Pi interfaces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The Raspberry Pi allows to connect external devices through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GPIO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UART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SPI, I2C or CAN bus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just like the ESP32 or the AVR Arduino boards. It does not have a built-in ADC though.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F453C5-5D0A-4B3D-B4B6-B96AE45C8EDD}" type="slidenum">
              <a:t>43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Raspberry Pi pinout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2681280" y="1143000"/>
            <a:ext cx="4405320" cy="3840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912F70-F45B-4452-88DB-6D5E00414D11}" type="slidenum">
              <a:t>44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A library to access external devices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2700000" y="1031760"/>
            <a:ext cx="3929400" cy="4011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55DA3F-49B5-4F7E-B47A-FD780FC4F9D5}" type="slidenum">
              <a:t>45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Luckfox Pico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Just like the Raspberry Pi, the Luckfox Pico can run Linux off an SD card and it has an Ethernet interface.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However, a screen and keyboard and mouse cannot be connected to it.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You can however connect to the Luckfox over the network using ssh and use the X11-forwarding to get the graphical user interface of your applications on the screen of your PC or MAC.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Luckfox also has a camera interface and it features a processor for AI applications. It is therefore particularly suited for image treatment.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At a price of ~ 20 US$ it is still rather cheap.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9573AB-C2DD-44B4-BD5D-EED13E55F7B9}" type="slidenum">
              <a:t>46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Micropython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4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The Arduino AVR processors are not powerful enough to run a Python interpreter.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Raspberry Pi runs a full Linux operating system and has access to all its applications including CPython,  the standard Python interpreter and its libraries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ESP32 is somewhere in between. It can run a stripped down Python interpreter called MicroPython, which has extensions needed to access external devices connected through one of the hardware interfaces, GPIO, I2C, SPI UART.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As explained in a previous slide, in Python the source code is converted to binary code on the fly and no compilation step is needed before execution.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D4A2E4-0412-4A4D-B0F8-5A7A31F56AB6}" type="slidenum">
              <a:t>47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Tools for MicroPython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Before being able to use MicroPython the interpreter must be installed on the ESP32 flash.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Then, all that is really needed, is a serial connection to talk to the interpreter on the ESP32 and a program to upload code.</a:t>
            </a:r>
            <a:endParaRPr b="0" lang="en-US" sz="2000" spc="-1" strike="noStrike">
              <a:latin typeface="Arial"/>
            </a:endParaRPr>
          </a:p>
          <a:p>
            <a:r>
              <a:rPr b="1" lang="en-US" sz="2000" spc="-1" strike="noStrike">
                <a:latin typeface="Arial"/>
              </a:rPr>
              <a:t>minicom</a:t>
            </a:r>
            <a:r>
              <a:rPr b="0" lang="en-US" sz="2000" spc="-1" strike="noStrike">
                <a:latin typeface="Arial"/>
              </a:rPr>
              <a:t> is such a terminal emulator and </a:t>
            </a:r>
            <a:r>
              <a:rPr b="1" lang="en-US" sz="2000" spc="-1" strike="noStrike">
                <a:latin typeface="Arial"/>
              </a:rPr>
              <a:t>ampy</a:t>
            </a:r>
            <a:r>
              <a:rPr b="0" lang="en-US" sz="2000" spc="-1" strike="noStrike">
                <a:latin typeface="Arial"/>
              </a:rPr>
              <a:t> allows to upload (source) code and execute it.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9EE610-BA2F-4613-B97C-19C1D0A14FFD}" type="slidenum">
              <a:t>48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minicom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1600200" y="1143000"/>
            <a:ext cx="6629040" cy="42634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F160D5-05EB-477F-A2DF-D279897AE6A1}" type="slidenum">
              <a:t>49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IoT system architecture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591280" y="1400400"/>
            <a:ext cx="5409720" cy="3400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88509F-1062-4C7D-88C5-CBD31D78179A}" type="slidenum">
              <a:t>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latin typeface="Arial"/>
              </a:rPr>
              <a:t>Thonny, an IDE for MicroPython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r>
              <a:rPr b="0" lang="en-US" sz="2000" spc="-1" strike="noStrike">
                <a:latin typeface="Arial"/>
              </a:rPr>
              <a:t>Just like the Arduino SDK with its editor, C++ compiler, up-loader and serial monitor, MicroPython has an IDE called “thonny”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It allows to edit programs, upload them to the ESP32, execute them and see the results on a terminal window.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terminal window also allows to access MicroPython’s REPL </a:t>
            </a:r>
            <a:r>
              <a:rPr b="0" lang="en-US" sz="2000" spc="-1" strike="noStrike">
                <a:latin typeface="Arial"/>
              </a:rPr>
              <a:t>(</a:t>
            </a:r>
            <a:r>
              <a:rPr b="1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ead, </a:t>
            </a:r>
            <a:r>
              <a:rPr b="1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xecute and </a:t>
            </a:r>
            <a:r>
              <a:rPr b="1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rint </a:t>
            </a:r>
            <a:r>
              <a:rPr b="1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oop). Like this commands can be given to MicroPython without a program.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fact it is possible to control external devices without writing a single line of code.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MicroPython implements a simple file system in flash, onto which code, libraries but also images, sound files … can be stored.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B68DB1-FAF2-4B19-A221-D3CF761BB545}" type="slidenum">
              <a:t>50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Thonny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1839240" y="1143000"/>
            <a:ext cx="6386760" cy="3886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B69BC8-4F4F-4F06-AFCE-C69E332CDE48}" type="slidenum">
              <a:t>51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A WEB server controlling the user LED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958040" y="1143000"/>
            <a:ext cx="6271560" cy="3886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D60DE9-F514-4CB2-A346-A1383A128D6A}" type="slidenum">
              <a:t>52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C++ Programming Language, Bjarne Soustrup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Arduino Cookbook. O’Reilly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Developing IoT Projects with ESP32, Bedat Ozan Oner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1"/>
              </a:rPr>
              <a:t>The MicroPython documentation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2"/>
              </a:rPr>
              <a:t>https://afnog.iotworkshop.africa/do/view/Main/WebHome</a:t>
            </a:r>
            <a:r>
              <a:rPr b="0" lang="en-US" sz="2000" spc="-1" strike="noStrike">
                <a:latin typeface="Arial"/>
              </a:rPr>
              <a:t> (embedded systems with Raspberry Pi (C- language), IoT with ESP32 using MicroPython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420A78-EE32-4C03-BACD-1067CDF5BB6F}" type="slidenum">
              <a:t>53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latin typeface="Arial"/>
              </a:rPr>
              <a:t>What is an IoT system composed of?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8000"/>
          </a:bodyPr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We need: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Sensors and actuators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processor, powerful enough to run the network protocol layers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network interface: either Ethernet of WiFi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Interfaces to the sensors and actuators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: 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General Purpose I/O (GPIO) lines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I2C, I2S, SPI, serial interfaces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 cost for the controller should be in a good relation with the cost of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the things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49FBE8-EEF0-4CF0-BE65-EF9C96E2989E}" type="slidenum">
              <a:t>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Micro-processors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61254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Up to the 1970’s computers filled racks or even rooms.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Then the micro-processor came onto the market integrating a CPU (</a:t>
            </a:r>
            <a:r>
              <a:rPr b="1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entral</a:t>
            </a:r>
            <a:r>
              <a:rPr b="1" lang="en-US" sz="2000" spc="-1" strike="noStrike">
                <a:latin typeface="Arial"/>
              </a:rPr>
              <a:t> P</a:t>
            </a:r>
            <a:r>
              <a:rPr b="0" lang="en-US" sz="2000" spc="-1" strike="noStrike">
                <a:latin typeface="Arial"/>
              </a:rPr>
              <a:t>rocessing </a:t>
            </a:r>
            <a:r>
              <a:rPr b="1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nit) onto a single silicon chip.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These devices had no on-chip memory nor on-chip interfaces.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 bus system allowed to connect peripherals.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720840" y="1371600"/>
            <a:ext cx="3324960" cy="20574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BA55E2-342D-4B11-9905-ABCECE713293}" type="slidenum">
              <a:t>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 Micro-processor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275400" y="1371600"/>
            <a:ext cx="47538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This is how a micro-processor system looked like in the end 1970’s: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 MHz clock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~ 2 kB of ROM (EPROM) memory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128 bytes of RAM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Keyboard to enter hex instruction code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Audio tape to save programs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5029200" y="1444320"/>
            <a:ext cx="4975200" cy="31701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63FFB4-47E0-496E-B86F-EEEFF51656AE}" type="slidenum">
              <a:t>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Writing programs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228600" y="1326600"/>
            <a:ext cx="9601200" cy="37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r>
              <a:rPr b="0" lang="en-US" sz="2000" spc="-1" strike="noStrike">
                <a:latin typeface="Arial"/>
              </a:rPr>
              <a:t>These micro-processors were very limited due to their very small memory footprint.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Micro-processors only understand binary coded instructions and every micro-processor type has its own instruction set. In case of the early microprocessors the memory (and the instruction code) was 8-bits wide. We talk of 8-bit micro-processors.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case of the M6800 development kit, programs were written in assembly language.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This is a (somewhat) human readable programming language with a one to one correspondence with the binary instruction code. In the first course I gave, we wrote the programs on a piece of paper and translated it into machine code by hand. The machine code was then entered using the keyboard.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There were programs (cross-assemblers) which ran on a big computer and which could do his task automatically.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first samples of the M6800 micro-processor costed several hundred US$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 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A1A1D60-8907-4D5B-A7FE-510249320FA0}" type="slidenum">
              <a:t>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2021-04-28T14:03:02Z</dcterms:created>
  <dc:creator/>
  <dc:description/>
  <dc:language>en-US</dc:language>
  <cp:lastModifiedBy/>
  <dcterms:modified xsi:type="dcterms:W3CDTF">2024-03-06T20:25:25Z</dcterms:modified>
  <cp:revision>187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